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88825" cy="6858000"/>
  <p:notesSz cx="7077075" cy="9369425"/>
  <p:embeddedFontLs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oS0Wz64Xx4mc/vb3QBoRDLOQA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08705" y="0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To provide network solutions to clients that who need services who offer best of both world both security and conveniences.</a:t>
            </a:r>
            <a:endParaRPr/>
          </a:p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explain our slogan and our title of why we chose that name.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Four business locations are as followed : Hawaii, Kyoto, Greece, Las Vegas</a:t>
            </a:r>
            <a:endParaRPr/>
          </a:p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Headquarters location . </a:t>
            </a:r>
            <a:endParaRPr/>
          </a:p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Going to revamp </a:t>
            </a: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176199" lvl="0" indent="-1761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Three floors located in Penn.</a:t>
            </a:r>
            <a:endParaRPr/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orbel"/>
              <a:buNone/>
            </a:pPr>
            <a:endParaRPr/>
          </a:p>
        </p:txBody>
      </p:sp>
      <p:sp>
        <p:nvSpPr>
          <p:cNvPr id="549" name="Google Shape;549;p4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50" tIns="46975" rIns="93950" bIns="46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spcFirstLastPara="1" wrap="square" lIns="93950" tIns="46975" rIns="93950" bIns="46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5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body" idx="1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>
            <a:spLocks noGrp="1"/>
          </p:cNvSpPr>
          <p:nvPr>
            <p:ph type="title"/>
          </p:nvPr>
        </p:nvSpPr>
        <p:spPr>
          <a:xfrm rot="5400000">
            <a:off x="7085013" y="2438400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body" idx="1"/>
          </p:nvPr>
        </p:nvSpPr>
        <p:spPr>
          <a:xfrm rot="5400000">
            <a:off x="2398712" y="-495299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 txBox="1"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9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body" idx="2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body" idx="2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3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4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1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body" idx="2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4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" name="Google Shape;66;p54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4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1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7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7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</a:pPr>
            <a:r>
              <a:rPr lang="en-US"/>
              <a:t>Cadmus Technologies</a:t>
            </a: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BY: EZEQUIEL TORRES	</a:t>
            </a:r>
            <a:endParaRPr dirty="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941512" y="152400"/>
            <a:ext cx="83057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Casino Resort Wired Floor plans</a:t>
            </a: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 descr="A screenshot of a cell phone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48893" y="1295400"/>
            <a:ext cx="9091038" cy="504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1751012" y="228600"/>
            <a:ext cx="74675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 Wireless Floor plan 1</a:t>
            </a:r>
            <a:endParaRPr/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612" y="990600"/>
            <a:ext cx="9956683" cy="54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979612" y="152400"/>
            <a:ext cx="8000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 Wireless Floor plan 2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446212" y="1066800"/>
            <a:ext cx="9115443" cy="519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1827212" y="0"/>
            <a:ext cx="790883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rbel"/>
              <a:buNone/>
            </a:pPr>
            <a:r>
              <a:rPr lang="en-US"/>
              <a:t>Tops HQ Wireless Floor plan 3</a:t>
            </a:r>
            <a:endParaRPr/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22412" y="914400"/>
            <a:ext cx="9128031" cy="531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4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230" y="885470"/>
            <a:ext cx="9059539" cy="50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/>
          <p:nvPr/>
        </p:nvSpPr>
        <p:spPr>
          <a:xfrm>
            <a:off x="1628556" y="1423681"/>
            <a:ext cx="1310041" cy="1276988"/>
          </a:xfrm>
          <a:prstGeom prst="rect">
            <a:avLst/>
          </a:prstGeom>
          <a:solidFill>
            <a:srgbClr val="E9E9E9"/>
          </a:solidFill>
          <a:ln w="12700" cap="flat" cmpd="sng">
            <a:solidFill>
              <a:srgbClr val="E9E9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2286467" y="2543421"/>
            <a:ext cx="425722" cy="400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3E8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2277505" y="3093010"/>
            <a:ext cx="425722" cy="40005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2300139" y="3652047"/>
            <a:ext cx="425722" cy="40005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1831587" y="2590800"/>
            <a:ext cx="11977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</a:t>
            </a:r>
            <a:endParaRPr/>
          </a:p>
        </p:txBody>
      </p:sp>
      <p:sp>
        <p:nvSpPr>
          <p:cNvPr id="189" name="Google Shape;189;p14"/>
          <p:cNvSpPr txBox="1"/>
          <p:nvPr/>
        </p:nvSpPr>
        <p:spPr>
          <a:xfrm>
            <a:off x="1839893" y="3139147"/>
            <a:ext cx="1197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40</a:t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1820468" y="3700260"/>
            <a:ext cx="12088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44 </a:t>
            </a:r>
            <a:endParaRPr/>
          </a:p>
        </p:txBody>
      </p:sp>
      <p:sp>
        <p:nvSpPr>
          <p:cNvPr id="191" name="Google Shape;191;p14"/>
          <p:cNvSpPr txBox="1"/>
          <p:nvPr/>
        </p:nvSpPr>
        <p:spPr>
          <a:xfrm>
            <a:off x="1762539" y="1709530"/>
            <a:ext cx="1099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Channel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Legend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1628556" y="1247136"/>
            <a:ext cx="14091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802.11 ac</a:t>
            </a:r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1827212" y="344311"/>
            <a:ext cx="8381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rbel"/>
              <a:buNone/>
            </a:pPr>
            <a:r>
              <a:rPr lang="en-US"/>
              <a:t>Tops Casino Wireless Floor plan 1</a:t>
            </a:r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7873" y="3882809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2796" y="772341"/>
            <a:ext cx="2397527" cy="22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9034" y="804999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9121" y="2509483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1195" y="929229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7356" y="3730224"/>
            <a:ext cx="2481287" cy="23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1827212" y="344311"/>
            <a:ext cx="8381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rbel"/>
              <a:buNone/>
            </a:pPr>
            <a:r>
              <a:rPr lang="en-US"/>
              <a:t>Tops Casino Wireless Floor plan 2</a:t>
            </a:r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71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12" y="1143000"/>
            <a:ext cx="9705700" cy="5094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1598612" y="76200"/>
            <a:ext cx="868679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Casino Wireless Floor plan 3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 descr="A screenshot of a cell phon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335" y="914049"/>
            <a:ext cx="9707330" cy="502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873" y="3882809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42796" y="772341"/>
            <a:ext cx="2397527" cy="22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49034" y="804999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9121" y="2509483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31195" y="929229"/>
            <a:ext cx="2481287" cy="23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6"/>
          <p:cNvSpPr/>
          <p:nvPr/>
        </p:nvSpPr>
        <p:spPr>
          <a:xfrm>
            <a:off x="1370012" y="1423681"/>
            <a:ext cx="1310041" cy="1276988"/>
          </a:xfrm>
          <a:prstGeom prst="rect">
            <a:avLst/>
          </a:prstGeom>
          <a:solidFill>
            <a:srgbClr val="E9E9E9"/>
          </a:solidFill>
          <a:ln w="12700" cap="flat" cmpd="sng">
            <a:solidFill>
              <a:srgbClr val="E9E9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2027923" y="2543421"/>
            <a:ext cx="425722" cy="400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3E8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2018961" y="3093010"/>
            <a:ext cx="425722" cy="40005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2041595" y="3652047"/>
            <a:ext cx="425722" cy="40005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1573043" y="2590800"/>
            <a:ext cx="11977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1581349" y="3139147"/>
            <a:ext cx="1197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40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1561924" y="3700260"/>
            <a:ext cx="12088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44 </a:t>
            </a: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1503995" y="1709530"/>
            <a:ext cx="1099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Channel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Legend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1370012" y="1247136"/>
            <a:ext cx="14091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802.11 ac</a:t>
            </a:r>
            <a:endParaRPr/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47356" y="3730224"/>
            <a:ext cx="2481287" cy="23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7" descr="A screenshot of a cell phone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5827" y="976737"/>
            <a:ext cx="9091038" cy="50430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1598612" y="76200"/>
            <a:ext cx="868679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Tops Casino Wireless Floor plan 4</a:t>
            </a:r>
            <a:endParaRPr/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791" y="835113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9073" y="3882758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5578" y="2120258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8543">
            <a:off x="2606156" y="3786583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0521" y="2257755"/>
            <a:ext cx="2481287" cy="2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63" y="2453207"/>
            <a:ext cx="2418481" cy="226398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/>
          <p:nvPr/>
        </p:nvSpPr>
        <p:spPr>
          <a:xfrm>
            <a:off x="1083265" y="1518081"/>
            <a:ext cx="1310041" cy="1276988"/>
          </a:xfrm>
          <a:prstGeom prst="rect">
            <a:avLst/>
          </a:prstGeom>
          <a:solidFill>
            <a:srgbClr val="E9E9E9"/>
          </a:solidFill>
          <a:ln w="12700" cap="flat" cmpd="sng">
            <a:solidFill>
              <a:srgbClr val="E9E9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1741176" y="2637821"/>
            <a:ext cx="425722" cy="400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3E8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1732214" y="3187410"/>
            <a:ext cx="425722" cy="40005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1754848" y="3746447"/>
            <a:ext cx="425722" cy="40005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286296" y="2685200"/>
            <a:ext cx="11977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</a:t>
            </a:r>
            <a:endParaRPr/>
          </a:p>
        </p:txBody>
      </p:sp>
      <p:sp>
        <p:nvSpPr>
          <p:cNvPr id="248" name="Google Shape;248;p17"/>
          <p:cNvSpPr txBox="1"/>
          <p:nvPr/>
        </p:nvSpPr>
        <p:spPr>
          <a:xfrm>
            <a:off x="1294602" y="3233547"/>
            <a:ext cx="1197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40</a:t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1275177" y="3794660"/>
            <a:ext cx="12088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44 </a:t>
            </a:r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1217248" y="1803930"/>
            <a:ext cx="10991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Channel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Legend</a:t>
            </a:r>
            <a:endParaRPr/>
          </a:p>
        </p:txBody>
      </p:sp>
      <p:sp>
        <p:nvSpPr>
          <p:cNvPr id="251" name="Google Shape;251;p17"/>
          <p:cNvSpPr txBox="1"/>
          <p:nvPr/>
        </p:nvSpPr>
        <p:spPr>
          <a:xfrm>
            <a:off x="1083265" y="1341536"/>
            <a:ext cx="14091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802.11 ac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/>
          <p:nvPr/>
        </p:nvSpPr>
        <p:spPr>
          <a:xfrm>
            <a:off x="10086865" y="976737"/>
            <a:ext cx="579547" cy="50430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1444434" y="685800"/>
            <a:ext cx="89153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IPv4 Addressing Scheme</a:t>
            </a:r>
            <a:endParaRPr/>
          </a:p>
        </p:txBody>
      </p:sp>
      <p:pic>
        <p:nvPicPr>
          <p:cNvPr id="259" name="Google Shape;259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43" y="1600200"/>
            <a:ext cx="5768645" cy="388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2134" y="1600200"/>
            <a:ext cx="6273089" cy="388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1674812" y="152400"/>
            <a:ext cx="83819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IPv4 addressing Scheme</a:t>
            </a:r>
            <a:endParaRPr/>
          </a:p>
        </p:txBody>
      </p:sp>
      <p:pic>
        <p:nvPicPr>
          <p:cNvPr id="267" name="Google Shape;26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588" y="1135358"/>
            <a:ext cx="6024211" cy="29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2624" y="1135358"/>
            <a:ext cx="6063722" cy="290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7812" y="4038600"/>
            <a:ext cx="5836966" cy="28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Cadmus Technologies</a:t>
            </a:r>
            <a:br>
              <a:rPr lang="en-US"/>
            </a:b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Our Mission and Vision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3884612" y="3505200"/>
            <a:ext cx="231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522412" y="2362200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First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22412" y="2819400"/>
            <a:ext cx="3200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Only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1674812" y="228600"/>
            <a:ext cx="84581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IPv6 Addressing Scheme</a:t>
            </a:r>
            <a:endParaRPr/>
          </a:p>
        </p:txBody>
      </p:sp>
      <p:pic>
        <p:nvPicPr>
          <p:cNvPr id="276" name="Google Shape;276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4508" y="1453444"/>
            <a:ext cx="5697188" cy="395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679" y="1447800"/>
            <a:ext cx="6521448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>
            <a:spLocks noGrp="1"/>
          </p:cNvSpPr>
          <p:nvPr>
            <p:ph type="title"/>
          </p:nvPr>
        </p:nvSpPr>
        <p:spPr>
          <a:xfrm>
            <a:off x="1522412" y="153122"/>
            <a:ext cx="86867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IPv6 Addressing Scheme</a:t>
            </a:r>
            <a:endParaRPr/>
          </a:p>
        </p:txBody>
      </p:sp>
      <p:pic>
        <p:nvPicPr>
          <p:cNvPr id="284" name="Google Shape;284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752600"/>
            <a:ext cx="5561012" cy="246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572" y="1749778"/>
            <a:ext cx="6014253" cy="246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1900" y="4212682"/>
            <a:ext cx="6014253" cy="250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1674812" y="0"/>
            <a:ext cx="868679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WAN IPv4 Addressing Scheme</a:t>
            </a:r>
            <a:endParaRPr/>
          </a:p>
        </p:txBody>
      </p:sp>
      <p:pic>
        <p:nvPicPr>
          <p:cNvPr id="293" name="Google Shape;2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4103" y="754380"/>
            <a:ext cx="8276908" cy="596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 txBox="1">
            <a:spLocks noGrp="1"/>
          </p:cNvSpPr>
          <p:nvPr>
            <p:ph type="title"/>
          </p:nvPr>
        </p:nvSpPr>
        <p:spPr>
          <a:xfrm>
            <a:off x="1598612" y="76200"/>
            <a:ext cx="87629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WAN IPv6 Addressing Scheme</a:t>
            </a:r>
            <a:endParaRPr/>
          </a:p>
        </p:txBody>
      </p:sp>
      <p:pic>
        <p:nvPicPr>
          <p:cNvPr id="300" name="Google Shape;300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3612" y="1219200"/>
            <a:ext cx="4343400" cy="534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WAN Physical</a:t>
            </a:r>
            <a:br>
              <a:rPr lang="en-US"/>
            </a:br>
            <a:endParaRPr/>
          </a:p>
        </p:txBody>
      </p:sp>
      <p:pic>
        <p:nvPicPr>
          <p:cNvPr id="307" name="Google Shape;307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03231" y="1676400"/>
            <a:ext cx="6706181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209" y="1676400"/>
            <a:ext cx="5105842" cy="352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1522412" y="2286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Physical</a:t>
            </a:r>
            <a:br>
              <a:rPr lang="en-US"/>
            </a:br>
            <a:r>
              <a:rPr lang="en-US"/>
              <a:t>HQ</a:t>
            </a: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1612" y="1828800"/>
            <a:ext cx="6119390" cy="453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>
            <a:off x="5180012" y="3048000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25"/>
          <p:cNvSpPr/>
          <p:nvPr/>
        </p:nvSpPr>
        <p:spPr>
          <a:xfrm rot="-2187974">
            <a:off x="6665101" y="2613976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5"/>
          <p:cNvSpPr/>
          <p:nvPr/>
        </p:nvSpPr>
        <p:spPr>
          <a:xfrm rot="-5400000">
            <a:off x="4189412" y="358775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25"/>
          <p:cNvSpPr/>
          <p:nvPr/>
        </p:nvSpPr>
        <p:spPr>
          <a:xfrm rot="5400000">
            <a:off x="6170612" y="358775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5218112" y="4102492"/>
            <a:ext cx="152400" cy="3810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5134073" y="3530600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3" name="Google Shape;323;p25"/>
          <p:cNvSpPr/>
          <p:nvPr/>
        </p:nvSpPr>
        <p:spPr>
          <a:xfrm rot="-5400000">
            <a:off x="4041774" y="45720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25"/>
          <p:cNvSpPr/>
          <p:nvPr/>
        </p:nvSpPr>
        <p:spPr>
          <a:xfrm rot="-8454866">
            <a:off x="4722812" y="4571999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5"/>
          <p:cNvSpPr/>
          <p:nvPr/>
        </p:nvSpPr>
        <p:spPr>
          <a:xfrm rot="-3093915">
            <a:off x="5754253" y="4571999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6" name="Google Shape;326;p25"/>
          <p:cNvSpPr/>
          <p:nvPr/>
        </p:nvSpPr>
        <p:spPr>
          <a:xfrm rot="-7469875">
            <a:off x="6456361" y="45720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5999162" y="51054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4627562" y="51054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>
            <a:spLocks noGrp="1"/>
          </p:cNvSpPr>
          <p:nvPr>
            <p:ph type="title"/>
          </p:nvPr>
        </p:nvSpPr>
        <p:spPr>
          <a:xfrm>
            <a:off x="1598612" y="-1524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Physical HQ Floor 1-3</a:t>
            </a:r>
            <a:endParaRPr/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2" y="1295400"/>
            <a:ext cx="3886200" cy="15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4904" y="2871099"/>
            <a:ext cx="4114800" cy="1470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0338" y="4341687"/>
            <a:ext cx="3566674" cy="12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1457508" y="3144728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1</a:t>
            </a:r>
            <a:endParaRPr/>
          </a:p>
        </p:txBody>
      </p:sp>
      <p:sp>
        <p:nvSpPr>
          <p:cNvPr id="339" name="Google Shape;339;p26"/>
          <p:cNvSpPr txBox="1"/>
          <p:nvPr/>
        </p:nvSpPr>
        <p:spPr>
          <a:xfrm>
            <a:off x="5479280" y="4524896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2</a:t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9320651" y="5764002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Physical</a:t>
            </a:r>
            <a:br>
              <a:rPr lang="en-US"/>
            </a:br>
            <a:r>
              <a:rPr lang="en-US"/>
              <a:t>Hotel</a:t>
            </a:r>
            <a:endParaRPr/>
          </a:p>
        </p:txBody>
      </p:sp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12" y="1825624"/>
            <a:ext cx="6812870" cy="42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/>
          <p:nvPr/>
        </p:nvSpPr>
        <p:spPr>
          <a:xfrm>
            <a:off x="7694612" y="2743200"/>
            <a:ext cx="2286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2436812" y="2819400"/>
            <a:ext cx="1524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4722812" y="2895600"/>
            <a:ext cx="228600" cy="4572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4722812" y="3359150"/>
            <a:ext cx="228600" cy="4572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27"/>
          <p:cNvSpPr/>
          <p:nvPr/>
        </p:nvSpPr>
        <p:spPr>
          <a:xfrm rot="5400000">
            <a:off x="5782185" y="3409950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3" name="Google Shape;353;p27"/>
          <p:cNvSpPr/>
          <p:nvPr/>
        </p:nvSpPr>
        <p:spPr>
          <a:xfrm rot="5400000">
            <a:off x="3805918" y="3409950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4764202" y="3932737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5" name="Google Shape;355;p27"/>
          <p:cNvSpPr/>
          <p:nvPr/>
        </p:nvSpPr>
        <p:spPr>
          <a:xfrm rot="-3066003">
            <a:off x="3556313" y="4386378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27"/>
          <p:cNvSpPr/>
          <p:nvPr/>
        </p:nvSpPr>
        <p:spPr>
          <a:xfrm rot="3091475">
            <a:off x="4356681" y="4394595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27"/>
          <p:cNvSpPr/>
          <p:nvPr/>
        </p:nvSpPr>
        <p:spPr>
          <a:xfrm rot="-3152438">
            <a:off x="5358495" y="4331193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27"/>
          <p:cNvSpPr/>
          <p:nvPr/>
        </p:nvSpPr>
        <p:spPr>
          <a:xfrm rot="3853967">
            <a:off x="6088260" y="43665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4024902" y="48015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5559940" y="48015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1522412" y="-1524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LAN Physical Casino/Hotel Floors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345" y="1447800"/>
            <a:ext cx="3534128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61473" y="2971800"/>
            <a:ext cx="3465488" cy="149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6961" y="4464468"/>
            <a:ext cx="3515651" cy="147106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1441385" y="3200400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1</a:t>
            </a:r>
            <a:endParaRPr/>
          </a:p>
        </p:txBody>
      </p:sp>
      <p:sp>
        <p:nvSpPr>
          <p:cNvPr id="371" name="Google Shape;371;p28"/>
          <p:cNvSpPr txBox="1"/>
          <p:nvPr/>
        </p:nvSpPr>
        <p:spPr>
          <a:xfrm>
            <a:off x="8431762" y="6096000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8</a:t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4838035" y="4761194"/>
            <a:ext cx="1324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2-7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Wan IPv6 Logical</a:t>
            </a:r>
            <a:br>
              <a:rPr lang="en-US"/>
            </a:br>
            <a:endParaRPr/>
          </a:p>
        </p:txBody>
      </p:sp>
      <p:pic>
        <p:nvPicPr>
          <p:cNvPr id="378" name="Google Shape;378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4413" y="1371600"/>
            <a:ext cx="565528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9" y="1469572"/>
            <a:ext cx="5517358" cy="379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1446212" y="3048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Network Proposal for The Tops Casino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Business Locations: 4 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Headquarters: 1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>
            <a:spLocks noGrp="1"/>
          </p:cNvSpPr>
          <p:nvPr>
            <p:ph type="title"/>
          </p:nvPr>
        </p:nvSpPr>
        <p:spPr>
          <a:xfrm>
            <a:off x="1522412" y="1524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IPv6 LAN Logical </a:t>
            </a:r>
            <a:br>
              <a:rPr lang="en-US"/>
            </a:br>
            <a:r>
              <a:rPr lang="en-US"/>
              <a:t>HQ</a:t>
            </a:r>
            <a:endParaRPr/>
          </a:p>
        </p:txBody>
      </p:sp>
      <p:pic>
        <p:nvPicPr>
          <p:cNvPr id="386" name="Google Shape;386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2432" y="1752600"/>
            <a:ext cx="6803962" cy="477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/>
        </p:nvSpPr>
        <p:spPr>
          <a:xfrm>
            <a:off x="5606951" y="3098800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9" name="Google Shape;389;p30"/>
          <p:cNvSpPr/>
          <p:nvPr/>
        </p:nvSpPr>
        <p:spPr>
          <a:xfrm rot="-2187974">
            <a:off x="7092040" y="2664776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0" name="Google Shape;390;p30"/>
          <p:cNvSpPr/>
          <p:nvPr/>
        </p:nvSpPr>
        <p:spPr>
          <a:xfrm rot="-5400000">
            <a:off x="4616351" y="363855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1" name="Google Shape;391;p30"/>
          <p:cNvSpPr/>
          <p:nvPr/>
        </p:nvSpPr>
        <p:spPr>
          <a:xfrm rot="5400000">
            <a:off x="6597551" y="363855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5645051" y="4153292"/>
            <a:ext cx="152400" cy="3810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5561012" y="3581400"/>
            <a:ext cx="228600" cy="4572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30"/>
          <p:cNvSpPr/>
          <p:nvPr/>
        </p:nvSpPr>
        <p:spPr>
          <a:xfrm rot="-5400000">
            <a:off x="4468713" y="46228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5" name="Google Shape;395;p30"/>
          <p:cNvSpPr/>
          <p:nvPr/>
        </p:nvSpPr>
        <p:spPr>
          <a:xfrm rot="-8454866">
            <a:off x="5149751" y="4622799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6" name="Google Shape;396;p30"/>
          <p:cNvSpPr/>
          <p:nvPr/>
        </p:nvSpPr>
        <p:spPr>
          <a:xfrm rot="-3093915">
            <a:off x="6181192" y="4622799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7" name="Google Shape;397;p30"/>
          <p:cNvSpPr/>
          <p:nvPr/>
        </p:nvSpPr>
        <p:spPr>
          <a:xfrm rot="-7469875">
            <a:off x="6883300" y="46228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6426101" y="51562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5054501" y="5156200"/>
            <a:ext cx="190500" cy="342900"/>
          </a:xfrm>
          <a:prstGeom prst="ellipse">
            <a:avLst/>
          </a:prstGeom>
          <a:noFill/>
          <a:ln w="12700" cap="flat" cmpd="sng">
            <a:solidFill>
              <a:srgbClr val="000E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>
            <a:spLocks noGrp="1"/>
          </p:cNvSpPr>
          <p:nvPr>
            <p:ph type="title"/>
          </p:nvPr>
        </p:nvSpPr>
        <p:spPr>
          <a:xfrm>
            <a:off x="1522412" y="-2286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IPv6 LAN Logical HQ Floors</a:t>
            </a:r>
            <a:endParaRPr/>
          </a:p>
        </p:txBody>
      </p:sp>
      <p:pic>
        <p:nvPicPr>
          <p:cNvPr id="405" name="Google Shape;405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561" y="1219200"/>
            <a:ext cx="3584651" cy="154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212" y="2761809"/>
            <a:ext cx="3609019" cy="155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1231" y="4311523"/>
            <a:ext cx="3592509" cy="154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/>
        </p:nvSpPr>
        <p:spPr>
          <a:xfrm>
            <a:off x="1457508" y="3030022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1</a:t>
            </a:r>
            <a:endParaRPr/>
          </a:p>
        </p:txBody>
      </p:sp>
      <p:sp>
        <p:nvSpPr>
          <p:cNvPr id="410" name="Google Shape;410;p31"/>
          <p:cNvSpPr txBox="1"/>
          <p:nvPr/>
        </p:nvSpPr>
        <p:spPr>
          <a:xfrm>
            <a:off x="5479280" y="4410190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2</a:t>
            </a:r>
            <a:endParaRPr/>
          </a:p>
        </p:txBody>
      </p:sp>
      <p:sp>
        <p:nvSpPr>
          <p:cNvPr id="411" name="Google Shape;411;p31"/>
          <p:cNvSpPr txBox="1"/>
          <p:nvPr/>
        </p:nvSpPr>
        <p:spPr>
          <a:xfrm>
            <a:off x="8584461" y="5857514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>
            <a:spLocks noGrp="1"/>
          </p:cNvSpPr>
          <p:nvPr>
            <p:ph type="title"/>
          </p:nvPr>
        </p:nvSpPr>
        <p:spPr>
          <a:xfrm>
            <a:off x="1517649" y="1524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IPv6 LAN Logical Hotel</a:t>
            </a:r>
            <a:endParaRPr/>
          </a:p>
        </p:txBody>
      </p:sp>
      <p:pic>
        <p:nvPicPr>
          <p:cNvPr id="417" name="Google Shape;417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87174" y="1905000"/>
            <a:ext cx="6804953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/>
          <p:nvPr/>
        </p:nvSpPr>
        <p:spPr>
          <a:xfrm>
            <a:off x="7999412" y="2895600"/>
            <a:ext cx="381000" cy="251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2741612" y="2895600"/>
            <a:ext cx="76200" cy="251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5027612" y="2908300"/>
            <a:ext cx="228600" cy="4572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5027612" y="3371850"/>
            <a:ext cx="228600" cy="4572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3" name="Google Shape;423;p32"/>
          <p:cNvSpPr/>
          <p:nvPr/>
        </p:nvSpPr>
        <p:spPr>
          <a:xfrm rot="5400000">
            <a:off x="6086985" y="3422650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4" name="Google Shape;424;p32"/>
          <p:cNvSpPr/>
          <p:nvPr/>
        </p:nvSpPr>
        <p:spPr>
          <a:xfrm rot="5400000">
            <a:off x="4110718" y="3422650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5069002" y="3945437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6" name="Google Shape;426;p32"/>
          <p:cNvSpPr/>
          <p:nvPr/>
        </p:nvSpPr>
        <p:spPr>
          <a:xfrm rot="-3066003">
            <a:off x="3861113" y="4399078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7" name="Google Shape;427;p32"/>
          <p:cNvSpPr/>
          <p:nvPr/>
        </p:nvSpPr>
        <p:spPr>
          <a:xfrm rot="3091475">
            <a:off x="4661481" y="4407295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32"/>
          <p:cNvSpPr/>
          <p:nvPr/>
        </p:nvSpPr>
        <p:spPr>
          <a:xfrm rot="-3152438">
            <a:off x="5663295" y="4343893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9" name="Google Shape;429;p32"/>
          <p:cNvSpPr/>
          <p:nvPr/>
        </p:nvSpPr>
        <p:spPr>
          <a:xfrm rot="3853967">
            <a:off x="6393060" y="43792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4329702" y="48142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5864740" y="4814286"/>
            <a:ext cx="198323" cy="355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 noGrp="1"/>
          </p:cNvSpPr>
          <p:nvPr>
            <p:ph type="title"/>
          </p:nvPr>
        </p:nvSpPr>
        <p:spPr>
          <a:xfrm>
            <a:off x="1517649" y="-2286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IPv6 LAN Logical Casino/Hotel Floors</a:t>
            </a:r>
            <a:endParaRPr/>
          </a:p>
        </p:txBody>
      </p:sp>
      <p:pic>
        <p:nvPicPr>
          <p:cNvPr id="437" name="Google Shape;437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7345" y="1447800"/>
            <a:ext cx="3534128" cy="15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345" y="1447800"/>
            <a:ext cx="3534128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5602" y="4495799"/>
            <a:ext cx="3534127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1473" y="2971799"/>
            <a:ext cx="3534128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3"/>
          <p:cNvSpPr txBox="1"/>
          <p:nvPr/>
        </p:nvSpPr>
        <p:spPr>
          <a:xfrm>
            <a:off x="1441385" y="3200400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1</a:t>
            </a:r>
            <a:endParaRPr/>
          </a:p>
        </p:txBody>
      </p:sp>
      <p:sp>
        <p:nvSpPr>
          <p:cNvPr id="443" name="Google Shape;443;p33"/>
          <p:cNvSpPr txBox="1"/>
          <p:nvPr/>
        </p:nvSpPr>
        <p:spPr>
          <a:xfrm>
            <a:off x="8431762" y="6096000"/>
            <a:ext cx="11060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8</a:t>
            </a:r>
            <a:endParaRPr/>
          </a:p>
        </p:txBody>
      </p:sp>
      <p:sp>
        <p:nvSpPr>
          <p:cNvPr id="444" name="Google Shape;444;p33"/>
          <p:cNvSpPr txBox="1"/>
          <p:nvPr/>
        </p:nvSpPr>
        <p:spPr>
          <a:xfrm>
            <a:off x="4838035" y="4761194"/>
            <a:ext cx="1324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Floor 2-7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4" descr="https://webobjects2.cdw.com/is/image/CDW/2381067?$product-main$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60" y="699388"/>
            <a:ext cx="1777868" cy="127413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/>
          <p:nvPr/>
        </p:nvSpPr>
        <p:spPr>
          <a:xfrm>
            <a:off x="2003471" y="798880"/>
            <a:ext cx="20800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2504 Wireless Controller</a:t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1987760" y="1245031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Price:$4,397.99</a:t>
            </a:r>
            <a:endParaRPr/>
          </a:p>
        </p:txBody>
      </p:sp>
      <p:sp>
        <p:nvSpPr>
          <p:cNvPr id="452" name="Google Shape;452;p34"/>
          <p:cNvSpPr/>
          <p:nvPr/>
        </p:nvSpPr>
        <p:spPr>
          <a:xfrm>
            <a:off x="6977878" y="445929"/>
            <a:ext cx="29206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ASR 1001-X - router - rack-mountable</a:t>
            </a:r>
            <a:endParaRPr/>
          </a:p>
        </p:txBody>
      </p:sp>
      <p:pic>
        <p:nvPicPr>
          <p:cNvPr id="453" name="Google Shape;453;p34" descr="https://webobjects2.cdw.com/is/image/CDW/4696619?$product-main$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9213" y="439025"/>
            <a:ext cx="1807535" cy="123194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4"/>
          <p:cNvSpPr/>
          <p:nvPr/>
        </p:nvSpPr>
        <p:spPr>
          <a:xfrm>
            <a:off x="7932550" y="833512"/>
            <a:ext cx="2051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$19,315.99</a:t>
            </a:r>
            <a:endParaRPr/>
          </a:p>
        </p:txBody>
      </p:sp>
      <p:sp>
        <p:nvSpPr>
          <p:cNvPr id="455" name="Google Shape;455;p34"/>
          <p:cNvSpPr/>
          <p:nvPr/>
        </p:nvSpPr>
        <p:spPr>
          <a:xfrm>
            <a:off x="5431276" y="5562601"/>
            <a:ext cx="36122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ASR 1000 Series Fixed Ethernet Line Card - expansion module</a:t>
            </a:r>
            <a:endParaRPr/>
          </a:p>
        </p:txBody>
      </p:sp>
      <p:pic>
        <p:nvPicPr>
          <p:cNvPr id="456" name="Google Shape;456;p34" descr="https://webobjects2.cdw.com/is/image/CDW/3378985?$product-main$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8625" y="5504589"/>
            <a:ext cx="1759849" cy="1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4"/>
          <p:cNvSpPr/>
          <p:nvPr/>
        </p:nvSpPr>
        <p:spPr>
          <a:xfrm>
            <a:off x="5713412" y="5992835"/>
            <a:ext cx="304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Price: $26,883.00</a:t>
            </a:r>
            <a:endParaRPr/>
          </a:p>
        </p:txBody>
      </p:sp>
      <p:pic>
        <p:nvPicPr>
          <p:cNvPr id="459" name="Google Shape;459;p34" descr="Industrial Grade Category 5E Double Shielded LSZH Patch Cord, 100.0 f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412" y="5257800"/>
            <a:ext cx="1254107" cy="12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4"/>
          <p:cNvSpPr/>
          <p:nvPr/>
        </p:nvSpPr>
        <p:spPr>
          <a:xfrm>
            <a:off x="1703597" y="5211871"/>
            <a:ext cx="1828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Industrial Grade Category 5E Double Shielded LSZH Patch Cord, 100.0 ft</a:t>
            </a:r>
            <a:b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703597" y="5992835"/>
            <a:ext cx="15840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$180.93</a:t>
            </a:r>
            <a:endParaRPr/>
          </a:p>
        </p:txBody>
      </p:sp>
      <p:pic>
        <p:nvPicPr>
          <p:cNvPr id="462" name="Google Shape;462;p34" descr="9/125 Single Mode, Military Fiber Cable, Dual LC / Dual LC, 1.0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5729" y="2947265"/>
            <a:ext cx="1591268" cy="1591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4"/>
          <p:cNvSpPr/>
          <p:nvPr/>
        </p:nvSpPr>
        <p:spPr>
          <a:xfrm>
            <a:off x="1961955" y="2960275"/>
            <a:ext cx="2741612" cy="47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9/125 Single Mode, Military Fiber Cable, Dual LC / Dual LC, 1.0m</a:t>
            </a: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2046058" y="3617854"/>
            <a:ext cx="1455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$59.00</a:t>
            </a:r>
            <a:endParaRPr/>
          </a:p>
        </p:txBody>
      </p:sp>
      <p:pic>
        <p:nvPicPr>
          <p:cNvPr id="465" name="Google Shape;465;p34" descr="HPE ProLiant DL380 G9 2U Rack Server - 2 x Intel Xeon E5-2670 v3 Dodeca-core (12 Core) 2.30 GHz - 64 GB Installed DDR4 SDRAM - Cent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90654" y="2602300"/>
            <a:ext cx="2575640" cy="193623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4"/>
          <p:cNvSpPr/>
          <p:nvPr/>
        </p:nvSpPr>
        <p:spPr>
          <a:xfrm>
            <a:off x="6468755" y="2874891"/>
            <a:ext cx="33820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HPE ProLiant DL380 G9 2U Rack Server - 2 x Intel Xeon E5-2670 v3 Dodeca-core (12 Core) 2.30 GHz - 64 GB Installed DDR4 SDRAM</a:t>
            </a: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8301112" y="3609147"/>
            <a:ext cx="118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$6,699.00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/>
          <p:nvPr/>
        </p:nvSpPr>
        <p:spPr>
          <a:xfrm>
            <a:off x="251639" y="181882"/>
            <a:ext cx="2794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Catalyst 9400 Series chassis - switch - rack-mountable</a:t>
            </a:r>
            <a:endParaRPr/>
          </a:p>
        </p:txBody>
      </p:sp>
      <p:sp>
        <p:nvSpPr>
          <p:cNvPr id="473" name="Google Shape;473;p35"/>
          <p:cNvSpPr/>
          <p:nvPr/>
        </p:nvSpPr>
        <p:spPr>
          <a:xfrm>
            <a:off x="453223" y="722870"/>
            <a:ext cx="19182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$5,806.99</a:t>
            </a: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5942012" y="5181601"/>
            <a:ext cx="2830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Catalyst 9400 Series Line Card - switch - 24 ports - plug-in module</a:t>
            </a:r>
            <a:endParaRPr/>
          </a:p>
        </p:txBody>
      </p:sp>
      <p:pic>
        <p:nvPicPr>
          <p:cNvPr id="475" name="Google Shape;475;p35" descr="https://webobjects2.cdw.com/is/image/CDW/4727000?$product-main$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1571" y="114760"/>
            <a:ext cx="2119866" cy="151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5"/>
          <p:cNvSpPr/>
          <p:nvPr/>
        </p:nvSpPr>
        <p:spPr>
          <a:xfrm>
            <a:off x="6170612" y="5639409"/>
            <a:ext cx="2051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$17,208.99</a:t>
            </a:r>
            <a:endParaRPr/>
          </a:p>
        </p:txBody>
      </p:sp>
      <p:pic>
        <p:nvPicPr>
          <p:cNvPr id="477" name="Google Shape;477;p35" descr="https://webobjects2.cdw.com/is/image/CDW/4831091?$product-main$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3483" y="4936964"/>
            <a:ext cx="2263145" cy="1621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/>
          <p:nvPr/>
        </p:nvSpPr>
        <p:spPr>
          <a:xfrm>
            <a:off x="6075785" y="3201049"/>
            <a:ext cx="33066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Catalyst 9400 Series Line Card - switch - 48 ports - plug-in module</a:t>
            </a:r>
            <a:endParaRPr/>
          </a:p>
        </p:txBody>
      </p:sp>
      <p:sp>
        <p:nvSpPr>
          <p:cNvPr id="479" name="Google Shape;479;p35"/>
          <p:cNvSpPr/>
          <p:nvPr/>
        </p:nvSpPr>
        <p:spPr>
          <a:xfrm>
            <a:off x="7963918" y="3698180"/>
            <a:ext cx="12991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$6,532.99</a:t>
            </a:r>
            <a:endParaRPr/>
          </a:p>
        </p:txBody>
      </p:sp>
      <p:pic>
        <p:nvPicPr>
          <p:cNvPr id="480" name="Google Shape;480;p35" descr="https://webobjects2.cdw.com/is/image/CDW/4728575?$product-main$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9186" y="2913902"/>
            <a:ext cx="2295553" cy="164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 descr="https://webobjects2.cdw.com/is/image/CDW/4142364?$product-main$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639" y="5384555"/>
            <a:ext cx="1901159" cy="136249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5"/>
          <p:cNvSpPr/>
          <p:nvPr/>
        </p:nvSpPr>
        <p:spPr>
          <a:xfrm>
            <a:off x="5889" y="4874865"/>
            <a:ext cx="28129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Meraki MR53 - wireless access point</a:t>
            </a:r>
            <a:endParaRPr/>
          </a:p>
        </p:txBody>
      </p:sp>
      <p:sp>
        <p:nvSpPr>
          <p:cNvPr id="484" name="Google Shape;484;p35"/>
          <p:cNvSpPr/>
          <p:nvPr/>
        </p:nvSpPr>
        <p:spPr>
          <a:xfrm>
            <a:off x="2333473" y="6065803"/>
            <a:ext cx="17139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$1149.99</a:t>
            </a:r>
            <a:endParaRPr/>
          </a:p>
        </p:txBody>
      </p:sp>
      <p:pic>
        <p:nvPicPr>
          <p:cNvPr id="485" name="Google Shape;485;p35" descr="https://webobjects2.cdw.com/is/image/CDW/3693504?$product-main$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71" y="2591474"/>
            <a:ext cx="2015856" cy="144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5"/>
          <p:cNvSpPr/>
          <p:nvPr/>
        </p:nvSpPr>
        <p:spPr>
          <a:xfrm>
            <a:off x="2333473" y="3040129"/>
            <a:ext cx="23660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IP Phone 7811 - VoIP phone</a:t>
            </a: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7" name="Google Shape;487;p35"/>
          <p:cNvSpPr/>
          <p:nvPr/>
        </p:nvSpPr>
        <p:spPr>
          <a:xfrm>
            <a:off x="2317017" y="3367143"/>
            <a:ext cx="1604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$169.99</a:t>
            </a:r>
            <a:endParaRPr/>
          </a:p>
        </p:txBody>
      </p:sp>
      <p:pic>
        <p:nvPicPr>
          <p:cNvPr id="488" name="Google Shape;488;p35" descr="https://webobjects2.cdw.com/is/image/CDW/4304178?$product-main$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07636" y="389829"/>
            <a:ext cx="1960109" cy="140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5"/>
          <p:cNvSpPr/>
          <p:nvPr/>
        </p:nvSpPr>
        <p:spPr>
          <a:xfrm>
            <a:off x="6314145" y="445871"/>
            <a:ext cx="33169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Cisco Meraki MV21 - network surveillance camera</a:t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7961565" y="834430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$898.99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6" descr="Promethean AB6T78D, AB6T88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12" y="88284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6" descr="AP4-70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4412" y="272950"/>
            <a:ext cx="1738422" cy="173842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6"/>
          <p:cNvSpPr/>
          <p:nvPr/>
        </p:nvSpPr>
        <p:spPr>
          <a:xfrm>
            <a:off x="6431217" y="875374"/>
            <a:ext cx="39588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Promethean AP4-70E ActivPanel Touch 70" Interactive Flat Panel</a:t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8626139" y="306404"/>
            <a:ext cx="11355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$</a:t>
            </a: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5,903.71</a:t>
            </a: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1808897" y="476404"/>
            <a:ext cx="35047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Promethean ABMTSUPG-DST ActivBoard Mount With Short Throw Projector</a:t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1827212" y="88284"/>
            <a:ext cx="1278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$1,723.06</a:t>
            </a:r>
            <a:endParaRPr/>
          </a:p>
        </p:txBody>
      </p:sp>
      <p:pic>
        <p:nvPicPr>
          <p:cNvPr id="501" name="Google Shape;501;p36" descr="http://www.apc.com/resource/images/salestools/500/Front_Left/E7025FB65BBA3B0A852576EA006E56C3_MMAE_83NRSS_f_v_500x50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012" y="4800404"/>
            <a:ext cx="1893723" cy="189372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/>
          <p:nvPr/>
        </p:nvSpPr>
        <p:spPr>
          <a:xfrm>
            <a:off x="2083835" y="5089854"/>
            <a:ext cx="30241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APC Power-Saving Back-UPS Pro 1300</a:t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2120735" y="6210300"/>
            <a:ext cx="17243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$209.99</a:t>
            </a:r>
            <a:endParaRPr/>
          </a:p>
        </p:txBody>
      </p:sp>
      <p:pic>
        <p:nvPicPr>
          <p:cNvPr id="504" name="Google Shape;50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 descr="https://www.bpsands.com/wp-content/uploads/portal/2014/06/2700-Far/182062821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273" y="2161655"/>
            <a:ext cx="2071742" cy="2071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6"/>
          <p:cNvSpPr/>
          <p:nvPr/>
        </p:nvSpPr>
        <p:spPr>
          <a:xfrm>
            <a:off x="2284428" y="2182098"/>
            <a:ext cx="28745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New Hyosung 2700 Shell ATM Machine (EMV Compliant)</a:t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2230502" y="2903706"/>
            <a:ext cx="1749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$1,745.00</a:t>
            </a:r>
            <a:endParaRPr/>
          </a:p>
        </p:txBody>
      </p:sp>
      <p:pic>
        <p:nvPicPr>
          <p:cNvPr id="508" name="Google Shape;508;p36" descr="Insprion-22-3277-AI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51726" y="2595211"/>
            <a:ext cx="2676694" cy="187838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6"/>
          <p:cNvSpPr/>
          <p:nvPr/>
        </p:nvSpPr>
        <p:spPr>
          <a:xfrm>
            <a:off x="5678564" y="2517734"/>
            <a:ext cx="33257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New Inspiron 24 3000 Series (Intel®) Touch</a:t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7341455" y="3088372"/>
            <a:ext cx="15988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$769.99</a:t>
            </a:r>
            <a:endParaRPr/>
          </a:p>
        </p:txBody>
      </p:sp>
      <p:pic>
        <p:nvPicPr>
          <p:cNvPr id="511" name="Google Shape;511;p36" descr="55â Class MU6490 Curved 4K UHD TV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20233" y="4781218"/>
            <a:ext cx="2606923" cy="195519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/>
          <p:nvPr/>
        </p:nvSpPr>
        <p:spPr>
          <a:xfrm>
            <a:off x="5321548" y="4866942"/>
            <a:ext cx="30161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55" Class MU6490 Curved 4K UHD TV</a:t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6595915" y="5328532"/>
            <a:ext cx="16143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Price: $699.99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1586260" y="18661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Equipment Costs</a:t>
            </a:r>
            <a:br>
              <a:rPr lang="en-US"/>
            </a:br>
            <a:endParaRPr/>
          </a:p>
        </p:txBody>
      </p:sp>
      <p:pic>
        <p:nvPicPr>
          <p:cNvPr id="519" name="Google Shape;51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5795" y="1066800"/>
            <a:ext cx="6184618" cy="557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Equipment Costs </a:t>
            </a:r>
            <a:br>
              <a:rPr lang="en-US"/>
            </a:br>
            <a:endParaRPr/>
          </a:p>
        </p:txBody>
      </p:sp>
      <p:pic>
        <p:nvPicPr>
          <p:cNvPr id="526" name="Google Shape;52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42" y="2222241"/>
            <a:ext cx="5951736" cy="243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6779" y="1912827"/>
            <a:ext cx="5959356" cy="358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Consulting and ISP cost</a:t>
            </a:r>
            <a:br>
              <a:rPr lang="en-US"/>
            </a:br>
            <a:r>
              <a:rPr lang="en-US"/>
              <a:t> </a:t>
            </a:r>
            <a:endParaRPr/>
          </a:p>
        </p:txBody>
      </p:sp>
      <p:pic>
        <p:nvPicPr>
          <p:cNvPr id="534" name="Google Shape;5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6533" y="5052537"/>
            <a:ext cx="7543799" cy="94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6533" y="3429000"/>
            <a:ext cx="7543799" cy="116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6533" y="1669256"/>
            <a:ext cx="7543799" cy="131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6531" y="1676400"/>
            <a:ext cx="7543799" cy="131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16532" y="3425189"/>
            <a:ext cx="7543799" cy="116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16532" y="5052537"/>
            <a:ext cx="7543799" cy="10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6530" y="3425188"/>
            <a:ext cx="7543799" cy="11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16530" y="5058746"/>
            <a:ext cx="7543799" cy="103725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/>
          <p:nvPr/>
        </p:nvSpPr>
        <p:spPr>
          <a:xfrm>
            <a:off x="4722812" y="2798096"/>
            <a:ext cx="685800" cy="167952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4705984" y="5879301"/>
            <a:ext cx="685800" cy="167952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4722812" y="4366833"/>
            <a:ext cx="685800" cy="167952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</a:t>
            </a:r>
            <a:endParaRPr/>
          </a:p>
        </p:txBody>
      </p:sp>
      <p:pic>
        <p:nvPicPr>
          <p:cNvPr id="113" name="Google Shape;113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2987" y="1981200"/>
            <a:ext cx="878285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>
            <a:spLocks noGrp="1"/>
          </p:cNvSpPr>
          <p:nvPr>
            <p:ph type="title"/>
          </p:nvPr>
        </p:nvSpPr>
        <p:spPr>
          <a:xfrm>
            <a:off x="576690" y="85722"/>
            <a:ext cx="3910081" cy="87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0"/>
              <a:buFont typeface="Century Gothic"/>
              <a:buNone/>
            </a:pPr>
            <a:r>
              <a:rPr lang="en-US" sz="3239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TIMELINE</a:t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4698" y="3702367"/>
            <a:ext cx="12163480" cy="286866"/>
          </a:xfrm>
          <a:prstGeom prst="flowChartTerminator">
            <a:avLst/>
          </a:prstGeom>
          <a:solidFill>
            <a:schemeClr val="lt2"/>
          </a:solidFill>
          <a:ln w="12700" cap="flat" cmpd="sng">
            <a:solidFill>
              <a:srgbClr val="5E88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 rot="10800000">
            <a:off x="216296" y="2460202"/>
            <a:ext cx="24294" cy="1463919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54" name="Google Shape;554;p40"/>
          <p:cNvSpPr txBox="1"/>
          <p:nvPr/>
        </p:nvSpPr>
        <p:spPr>
          <a:xfrm>
            <a:off x="-5799" y="1601826"/>
            <a:ext cx="1275574" cy="86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16, 2018: Meet with the Client and offer a network proposal.</a:t>
            </a:r>
            <a:endParaRPr/>
          </a:p>
        </p:txBody>
      </p:sp>
      <p:cxnSp>
        <p:nvCxnSpPr>
          <p:cNvPr id="555" name="Google Shape;555;p40"/>
          <p:cNvCxnSpPr/>
          <p:nvPr/>
        </p:nvCxnSpPr>
        <p:spPr>
          <a:xfrm flipH="1">
            <a:off x="747888" y="3686701"/>
            <a:ext cx="10497" cy="725811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56" name="Google Shape;556;p40"/>
          <p:cNvSpPr txBox="1"/>
          <p:nvPr/>
        </p:nvSpPr>
        <p:spPr>
          <a:xfrm>
            <a:off x="137398" y="4428589"/>
            <a:ext cx="1477415" cy="70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20, 2018: Meet with the client to observe the buildings.</a:t>
            </a:r>
            <a:endParaRPr/>
          </a:p>
        </p:txBody>
      </p:sp>
      <p:cxnSp>
        <p:nvCxnSpPr>
          <p:cNvPr id="557" name="Google Shape;557;p40"/>
          <p:cNvCxnSpPr/>
          <p:nvPr/>
        </p:nvCxnSpPr>
        <p:spPr>
          <a:xfrm rot="10800000">
            <a:off x="1776642" y="2398909"/>
            <a:ext cx="39290" cy="1564393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58" name="Google Shape;558;p40"/>
          <p:cNvSpPr txBox="1"/>
          <p:nvPr/>
        </p:nvSpPr>
        <p:spPr>
          <a:xfrm>
            <a:off x="1269775" y="1504033"/>
            <a:ext cx="1567285" cy="86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23,2018: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 the network layout for the Headquarters and for the four Casinos.</a:t>
            </a:r>
            <a:endParaRPr/>
          </a:p>
        </p:txBody>
      </p:sp>
      <p:cxnSp>
        <p:nvCxnSpPr>
          <p:cNvPr id="559" name="Google Shape;559;p40"/>
          <p:cNvCxnSpPr/>
          <p:nvPr/>
        </p:nvCxnSpPr>
        <p:spPr>
          <a:xfrm>
            <a:off x="2410554" y="3654248"/>
            <a:ext cx="35691" cy="1065023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60" name="Google Shape;560;p40"/>
          <p:cNvSpPr txBox="1"/>
          <p:nvPr/>
        </p:nvSpPr>
        <p:spPr>
          <a:xfrm>
            <a:off x="1796287" y="4724954"/>
            <a:ext cx="1824021" cy="106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28, 2018: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any necessary changes with  the layout or pricing of the network infrastructure.  </a:t>
            </a:r>
            <a:endParaRPr/>
          </a:p>
        </p:txBody>
      </p:sp>
      <p:sp>
        <p:nvSpPr>
          <p:cNvPr id="561" name="Google Shape;561;p40"/>
          <p:cNvSpPr txBox="1"/>
          <p:nvPr/>
        </p:nvSpPr>
        <p:spPr>
          <a:xfrm>
            <a:off x="2837060" y="1588777"/>
            <a:ext cx="2323933" cy="7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4,2018: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 the equipment needed for the new infrastructure and to be delivered to a decided location </a:t>
            </a:r>
            <a:endParaRPr/>
          </a:p>
        </p:txBody>
      </p:sp>
      <p:cxnSp>
        <p:nvCxnSpPr>
          <p:cNvPr id="562" name="Google Shape;562;p40"/>
          <p:cNvCxnSpPr/>
          <p:nvPr/>
        </p:nvCxnSpPr>
        <p:spPr>
          <a:xfrm rot="10800000">
            <a:off x="3582129" y="2590737"/>
            <a:ext cx="0" cy="1376971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63" name="Google Shape;563;p40"/>
          <p:cNvSpPr txBox="1"/>
          <p:nvPr/>
        </p:nvSpPr>
        <p:spPr>
          <a:xfrm>
            <a:off x="3996403" y="4867116"/>
            <a:ext cx="1726050" cy="11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6, 2018: Hiring of Subcontractor and contacting of ISPs</a:t>
            </a:r>
            <a:endParaRPr/>
          </a:p>
        </p:txBody>
      </p:sp>
      <p:cxnSp>
        <p:nvCxnSpPr>
          <p:cNvPr id="564" name="Google Shape;564;p40"/>
          <p:cNvCxnSpPr/>
          <p:nvPr/>
        </p:nvCxnSpPr>
        <p:spPr>
          <a:xfrm flipH="1">
            <a:off x="4649700" y="3970093"/>
            <a:ext cx="1500" cy="821786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65" name="Google Shape;565;p40"/>
          <p:cNvSpPr txBox="1"/>
          <p:nvPr/>
        </p:nvSpPr>
        <p:spPr>
          <a:xfrm>
            <a:off x="5236867" y="1209127"/>
            <a:ext cx="2171808" cy="6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July 16,2018- August,6 2018: Delivery and revival of all equipment needed </a:t>
            </a:r>
            <a:endParaRPr/>
          </a:p>
        </p:txBody>
      </p:sp>
      <p:cxnSp>
        <p:nvCxnSpPr>
          <p:cNvPr id="566" name="Google Shape;566;p40"/>
          <p:cNvCxnSpPr/>
          <p:nvPr/>
        </p:nvCxnSpPr>
        <p:spPr>
          <a:xfrm rot="10800000">
            <a:off x="5832020" y="1895648"/>
            <a:ext cx="0" cy="2074446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67" name="Google Shape;567;p40"/>
          <p:cNvSpPr txBox="1"/>
          <p:nvPr/>
        </p:nvSpPr>
        <p:spPr>
          <a:xfrm>
            <a:off x="5869609" y="5156199"/>
            <a:ext cx="2033971" cy="8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August 7, 2018: Begin Configurations on  all of the networking equipment for the infrastructure </a:t>
            </a:r>
            <a:endParaRPr/>
          </a:p>
        </p:txBody>
      </p:sp>
      <p:cxnSp>
        <p:nvCxnSpPr>
          <p:cNvPr id="568" name="Google Shape;568;p40"/>
          <p:cNvCxnSpPr/>
          <p:nvPr/>
        </p:nvCxnSpPr>
        <p:spPr>
          <a:xfrm>
            <a:off x="6673348" y="3724491"/>
            <a:ext cx="11997" cy="137604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69" name="Google Shape;569;p40"/>
          <p:cNvCxnSpPr/>
          <p:nvPr/>
        </p:nvCxnSpPr>
        <p:spPr>
          <a:xfrm rot="10800000" flipH="1">
            <a:off x="7589758" y="2966646"/>
            <a:ext cx="15991" cy="100656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70" name="Google Shape;570;p40"/>
          <p:cNvSpPr txBox="1"/>
          <p:nvPr/>
        </p:nvSpPr>
        <p:spPr>
          <a:xfrm>
            <a:off x="7065469" y="2009823"/>
            <a:ext cx="1610177" cy="107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August 8,2018: Begin installing new wiring for the new infrastructure and plan with ISPs</a:t>
            </a:r>
            <a:endParaRPr/>
          </a:p>
        </p:txBody>
      </p:sp>
      <p:sp>
        <p:nvSpPr>
          <p:cNvPr id="571" name="Google Shape;571;p40"/>
          <p:cNvSpPr txBox="1"/>
          <p:nvPr/>
        </p:nvSpPr>
        <p:spPr>
          <a:xfrm>
            <a:off x="8653595" y="1148348"/>
            <a:ext cx="2118953" cy="57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August 26 – 27, 2018: Installation for HQ is officially completed.</a:t>
            </a:r>
            <a:r>
              <a:rPr lang="en-US"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cxnSp>
        <p:nvCxnSpPr>
          <p:cNvPr id="572" name="Google Shape;572;p40"/>
          <p:cNvCxnSpPr/>
          <p:nvPr/>
        </p:nvCxnSpPr>
        <p:spPr>
          <a:xfrm rot="10800000">
            <a:off x="9447212" y="1779602"/>
            <a:ext cx="0" cy="2209767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73" name="Google Shape;573;p40"/>
          <p:cNvSpPr txBox="1"/>
          <p:nvPr/>
        </p:nvSpPr>
        <p:spPr>
          <a:xfrm>
            <a:off x="9661001" y="2251210"/>
            <a:ext cx="1813603" cy="101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September 12-13, 2018:  Equipment installation for the four Casinos officially completed.</a:t>
            </a:r>
            <a:endParaRPr/>
          </a:p>
        </p:txBody>
      </p:sp>
      <p:cxnSp>
        <p:nvCxnSpPr>
          <p:cNvPr id="574" name="Google Shape;574;p40"/>
          <p:cNvCxnSpPr/>
          <p:nvPr/>
        </p:nvCxnSpPr>
        <p:spPr>
          <a:xfrm rot="10800000">
            <a:off x="10514012" y="3169090"/>
            <a:ext cx="0" cy="814459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75" name="Google Shape;575;p40"/>
          <p:cNvSpPr txBox="1"/>
          <p:nvPr/>
        </p:nvSpPr>
        <p:spPr>
          <a:xfrm>
            <a:off x="10412851" y="4928301"/>
            <a:ext cx="2009177" cy="8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September 14, 2018: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Completion of project </a:t>
            </a:r>
            <a:endParaRPr/>
          </a:p>
        </p:txBody>
      </p:sp>
      <p:cxnSp>
        <p:nvCxnSpPr>
          <p:cNvPr id="576" name="Google Shape;576;p40"/>
          <p:cNvCxnSpPr/>
          <p:nvPr/>
        </p:nvCxnSpPr>
        <p:spPr>
          <a:xfrm>
            <a:off x="11513366" y="3724491"/>
            <a:ext cx="0" cy="1158291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77" name="Google Shape;577;p40"/>
          <p:cNvCxnSpPr/>
          <p:nvPr/>
        </p:nvCxnSpPr>
        <p:spPr>
          <a:xfrm>
            <a:off x="8632827" y="3692965"/>
            <a:ext cx="11997" cy="137604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78" name="Google Shape;578;p40"/>
          <p:cNvSpPr txBox="1"/>
          <p:nvPr/>
        </p:nvSpPr>
        <p:spPr>
          <a:xfrm>
            <a:off x="8050736" y="5150187"/>
            <a:ext cx="1726049" cy="8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August 20, 2018: Begin testing all devices</a:t>
            </a:r>
            <a:endParaRPr/>
          </a:p>
        </p:txBody>
      </p:sp>
      <p:pic>
        <p:nvPicPr>
          <p:cNvPr id="579" name="Google Shape;57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 txBox="1">
            <a:spLocks noGrp="1"/>
          </p:cNvSpPr>
          <p:nvPr>
            <p:ph type="title"/>
          </p:nvPr>
        </p:nvSpPr>
        <p:spPr>
          <a:xfrm>
            <a:off x="4070308" y="304800"/>
            <a:ext cx="40385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en-US" sz="4400"/>
              <a:t>Pro’s and Con’s</a:t>
            </a:r>
            <a:br>
              <a:rPr lang="en-US">
                <a:solidFill>
                  <a:schemeClr val="accent1"/>
                </a:solidFill>
              </a:rPr>
            </a:br>
            <a:endParaRPr/>
          </a:p>
        </p:txBody>
      </p:sp>
      <p:sp>
        <p:nvSpPr>
          <p:cNvPr id="585" name="Google Shape;585;p41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u="sng"/>
              <a:t>Pro’s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Scalability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Reliability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Low Latency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Efficiency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Redundancy</a:t>
            </a:r>
            <a:endParaRPr/>
          </a:p>
          <a:p>
            <a:pPr marL="223838" lvl="0" indent="-714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r>
              <a:rPr lang="en-US" sz="2800" u="sng"/>
              <a:t>Con’s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Expensive </a:t>
            </a:r>
            <a:endParaRPr/>
          </a:p>
          <a:p>
            <a:pPr marL="223838" lvl="0" indent="-714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23838" lvl="0" indent="-714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23838" lvl="0" indent="-714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Special Thanks</a:t>
            </a:r>
            <a:endParaRPr/>
          </a:p>
        </p:txBody>
      </p:sp>
      <p:sp>
        <p:nvSpPr>
          <p:cNvPr id="592" name="Google Shape;592;p42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Jerry Osorio (Mentor)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Kevin Arita (Mentor)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Marlon Vernon (Instructor)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Judges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endParaRPr/>
          </a:p>
        </p:txBody>
      </p:sp>
      <p:pic>
        <p:nvPicPr>
          <p:cNvPr id="598" name="Google Shape;598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3018" y="0"/>
            <a:ext cx="122018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endParaRPr/>
          </a:p>
        </p:txBody>
      </p:sp>
      <p:sp>
        <p:nvSpPr>
          <p:cNvPr id="604" name="Google Shape;604;p44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71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746579" y="152400"/>
            <a:ext cx="838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 Wired Floor plans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 descr="A close up of text on a white background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98612" y="1295400"/>
            <a:ext cx="8880942" cy="51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2055812" y="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 Wired Floor plan 2 </a:t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 descr="A screenshot of a video game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61270" y="1295400"/>
            <a:ext cx="9066283" cy="51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2263068" y="5644"/>
            <a:ext cx="76961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HQ Wired Floor plan 3</a:t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 descr="A close up of a map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40549" y="1295400"/>
            <a:ext cx="9185814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2119170" y="93133"/>
            <a:ext cx="792479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Casino Resort Wired Floor plans</a:t>
            </a:r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 descr="A close up of a map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11047" y="1219200"/>
            <a:ext cx="9166730" cy="519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2408594" y="28222"/>
            <a:ext cx="76961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Tops Casino Resort Wired Floor plans</a:t>
            </a:r>
            <a:endParaRPr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2724" y="5562601"/>
            <a:ext cx="1295399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 descr="A screenshot of a cell phone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61927" y="1371600"/>
            <a:ext cx="8864969" cy="4997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Office PowerPoint</Application>
  <PresentationFormat>Custom</PresentationFormat>
  <Paragraphs>155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Century Gothic</vt:lpstr>
      <vt:lpstr>Corbel</vt:lpstr>
      <vt:lpstr>Calibri</vt:lpstr>
      <vt:lpstr>Verdana</vt:lpstr>
      <vt:lpstr>Arial</vt:lpstr>
      <vt:lpstr>Digital Blue Tunnel 16x9</vt:lpstr>
      <vt:lpstr>Cadmus Technologies</vt:lpstr>
      <vt:lpstr>Cadmus Technologies </vt:lpstr>
      <vt:lpstr>Network Proposal for The Tops Casino</vt:lpstr>
      <vt:lpstr>Tops HQ</vt:lpstr>
      <vt:lpstr>Tops HQ Wired Floor plans</vt:lpstr>
      <vt:lpstr>Tops HQ Wired Floor plan 2 </vt:lpstr>
      <vt:lpstr>Tops HQ Wired Floor plan 3</vt:lpstr>
      <vt:lpstr>Tops Casino Resort Wired Floor plans</vt:lpstr>
      <vt:lpstr>Tops Casino Resort Wired Floor plans</vt:lpstr>
      <vt:lpstr>Tops Casino Resort Wired Floor plans</vt:lpstr>
      <vt:lpstr>Tops HQ Wireless Floor plan 1</vt:lpstr>
      <vt:lpstr>Tops HQ Wireless Floor plan 2</vt:lpstr>
      <vt:lpstr>Tops HQ Wireless Floor plan 3</vt:lpstr>
      <vt:lpstr>Tops Casino Wireless Floor plan 1</vt:lpstr>
      <vt:lpstr>Tops Casino Wireless Floor plan 2</vt:lpstr>
      <vt:lpstr>Tops Casino Wireless Floor plan 3</vt:lpstr>
      <vt:lpstr>PowerPoint Presentation</vt:lpstr>
      <vt:lpstr>LAN IPv4 Addressing Scheme</vt:lpstr>
      <vt:lpstr>LAN IPv4 addressing Scheme</vt:lpstr>
      <vt:lpstr>LAN IPv6 Addressing Scheme</vt:lpstr>
      <vt:lpstr>LAN IPv6 Addressing Scheme</vt:lpstr>
      <vt:lpstr>WAN IPv4 Addressing Scheme</vt:lpstr>
      <vt:lpstr>WAN IPv6 Addressing Scheme</vt:lpstr>
      <vt:lpstr>WAN Physical </vt:lpstr>
      <vt:lpstr>LAN Physical HQ</vt:lpstr>
      <vt:lpstr>LAN Physical HQ Floor 1-3</vt:lpstr>
      <vt:lpstr>LAN Physical Hotel</vt:lpstr>
      <vt:lpstr>LAN Physical Casino/Hotel Floors</vt:lpstr>
      <vt:lpstr>Wan IPv6 Logical </vt:lpstr>
      <vt:lpstr>IPv6 LAN Logical  HQ</vt:lpstr>
      <vt:lpstr>IPv6 LAN Logical HQ Floors</vt:lpstr>
      <vt:lpstr>IPv6 LAN Logical Hotel</vt:lpstr>
      <vt:lpstr>IPv6 LAN Logical Casino/Hotel Floors</vt:lpstr>
      <vt:lpstr>PowerPoint Presentation</vt:lpstr>
      <vt:lpstr>PowerPoint Presentation</vt:lpstr>
      <vt:lpstr>PowerPoint Presentation</vt:lpstr>
      <vt:lpstr>Equipment Costs </vt:lpstr>
      <vt:lpstr>Equipment Costs  </vt:lpstr>
      <vt:lpstr>Consulting and ISP cost  </vt:lpstr>
      <vt:lpstr>PROJECT TIMELINE</vt:lpstr>
      <vt:lpstr>Pro’s and Con’s </vt:lpstr>
      <vt:lpstr>Special Thanks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Cadmus Technologies</dc:title>
  <dc:creator>Dominick Santana</dc:creator>
  <cp:lastModifiedBy>Ezequiel.Torres001</cp:lastModifiedBy>
  <cp:revision>1</cp:revision>
  <dcterms:created xsi:type="dcterms:W3CDTF">2018-05-02T22:42:20Z</dcterms:created>
  <dcterms:modified xsi:type="dcterms:W3CDTF">2024-02-28T04:06:37Z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